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3C51B0-F9D7-4865-A825-F94171F6713B}" type="datetimeFigureOut">
              <a:rPr lang="en-US" smtClean="0"/>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835BB-5108-4357-AE2D-C6CAAD21F97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C51B0-F9D7-4865-A825-F94171F6713B}" type="datetimeFigureOut">
              <a:rPr lang="en-US" smtClean="0"/>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835BB-5108-4357-AE2D-C6CAAD21F97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C51B0-F9D7-4865-A825-F94171F6713B}" type="datetimeFigureOut">
              <a:rPr lang="en-US" smtClean="0"/>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835BB-5108-4357-AE2D-C6CAAD21F97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C51B0-F9D7-4865-A825-F94171F6713B}" type="datetimeFigureOut">
              <a:rPr lang="en-US" smtClean="0"/>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835BB-5108-4357-AE2D-C6CAAD21F97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3C51B0-F9D7-4865-A825-F94171F6713B}" type="datetimeFigureOut">
              <a:rPr lang="en-US" smtClean="0"/>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835BB-5108-4357-AE2D-C6CAAD21F97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3C51B0-F9D7-4865-A825-F94171F6713B}" type="datetimeFigureOut">
              <a:rPr lang="en-US" smtClean="0"/>
              <a:t>12/10/2016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B835BB-5108-4357-AE2D-C6CAAD21F97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3C51B0-F9D7-4865-A825-F94171F6713B}" type="datetimeFigureOut">
              <a:rPr lang="en-US" smtClean="0"/>
              <a:t>12/10/2016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B835BB-5108-4357-AE2D-C6CAAD21F97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3C51B0-F9D7-4865-A825-F94171F6713B}" type="datetimeFigureOut">
              <a:rPr lang="en-US" smtClean="0"/>
              <a:t>12/10/2016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B835BB-5108-4357-AE2D-C6CAAD21F97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3C51B0-F9D7-4865-A825-F94171F6713B}" type="datetimeFigureOut">
              <a:rPr lang="en-US" smtClean="0"/>
              <a:t>12/10/2016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B835BB-5108-4357-AE2D-C6CAAD21F9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C51B0-F9D7-4865-A825-F94171F6713B}" type="datetimeFigureOut">
              <a:rPr lang="en-US" smtClean="0"/>
              <a:t>12/10/2016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B835BB-5108-4357-AE2D-C6CAAD21F97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C51B0-F9D7-4865-A825-F94171F6713B}" type="datetimeFigureOut">
              <a:rPr lang="en-US" smtClean="0"/>
              <a:t>12/10/2016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B835BB-5108-4357-AE2D-C6CAAD21F97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3C51B0-F9D7-4865-A825-F94171F6713B}" type="datetimeFigureOut">
              <a:rPr lang="en-US" smtClean="0"/>
              <a:t>12/10/2016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B835BB-5108-4357-AE2D-C6CAAD21F97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gs351a18.weebl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4572000" cy="1219200"/>
          </a:xfrm>
        </p:spPr>
        <p:txBody>
          <a:bodyPr/>
          <a:lstStyle/>
          <a:p>
            <a:r>
              <a:rPr lang="en-US" dirty="0" smtClean="0">
                <a:latin typeface="Arial Black" pitchFamily="34" charset="0"/>
              </a:rPr>
              <a:t>On The Rise </a:t>
            </a:r>
            <a:endParaRPr lang="en-US" dirty="0">
              <a:latin typeface="Arial Black" pitchFamily="34" charset="0"/>
            </a:endParaRPr>
          </a:p>
        </p:txBody>
      </p:sp>
      <p:sp>
        <p:nvSpPr>
          <p:cNvPr id="3" name="Subtitle 2"/>
          <p:cNvSpPr>
            <a:spLocks noGrp="1"/>
          </p:cNvSpPr>
          <p:nvPr>
            <p:ph type="subTitle" idx="1"/>
          </p:nvPr>
        </p:nvSpPr>
        <p:spPr>
          <a:xfrm>
            <a:off x="0" y="4800600"/>
            <a:ext cx="9144000" cy="2057400"/>
          </a:xfrm>
        </p:spPr>
        <p:txBody>
          <a:bodyPr>
            <a:normAutofit/>
          </a:bodyPr>
          <a:lstStyle/>
          <a:p>
            <a:r>
              <a:rPr lang="en-US" sz="2400" dirty="0" smtClean="0"/>
              <a:t>Matthew Leonard</a:t>
            </a:r>
          </a:p>
          <a:p>
            <a:r>
              <a:rPr lang="en-US" sz="2400" dirty="0" err="1" smtClean="0"/>
              <a:t>Yifan</a:t>
            </a:r>
            <a:r>
              <a:rPr lang="en-US" sz="2400" dirty="0" smtClean="0"/>
              <a:t> Zhao</a:t>
            </a:r>
          </a:p>
          <a:p>
            <a:r>
              <a:rPr lang="en-US" sz="2400" dirty="0" smtClean="0"/>
              <a:t>Emma Kozlowski</a:t>
            </a:r>
          </a:p>
          <a:p>
            <a:r>
              <a:rPr lang="en-US" sz="2400" dirty="0" err="1" smtClean="0"/>
              <a:t>Eunjung</a:t>
            </a:r>
            <a:r>
              <a:rPr lang="en-US" sz="2400" dirty="0" smtClean="0"/>
              <a:t> Moon</a:t>
            </a:r>
            <a:endParaRPr lang="en-US" sz="2400" dirty="0"/>
          </a:p>
        </p:txBody>
      </p:sp>
      <p:pic>
        <p:nvPicPr>
          <p:cNvPr id="1026" name="Picture 2"/>
          <p:cNvPicPr>
            <a:picLocks noChangeAspect="1" noChangeArrowheads="1"/>
          </p:cNvPicPr>
          <p:nvPr/>
        </p:nvPicPr>
        <p:blipFill>
          <a:blip r:embed="rId2" cstate="print"/>
          <a:srcRect/>
          <a:stretch>
            <a:fillRect/>
          </a:stretch>
        </p:blipFill>
        <p:spPr bwMode="auto">
          <a:xfrm>
            <a:off x="0" y="914400"/>
            <a:ext cx="4800600" cy="3581400"/>
          </a:xfrm>
          <a:prstGeom prst="rect">
            <a:avLst/>
          </a:prstGeom>
          <a:noFill/>
          <a:ln w="9525">
            <a:noFill/>
            <a:miter lim="800000"/>
            <a:headEnd/>
            <a:tailEnd/>
          </a:ln>
        </p:spPr>
      </p:pic>
      <p:pic>
        <p:nvPicPr>
          <p:cNvPr id="1027" name="Picture 3" descr="C:\Users\lauren\AppData\Local\Microsoft\Windows\Temporary Internet Files\Content.IE5\7RTLK78B\IHNO logo.PNG"/>
          <p:cNvPicPr>
            <a:picLocks noChangeAspect="1" noChangeArrowheads="1"/>
          </p:cNvPicPr>
          <p:nvPr/>
        </p:nvPicPr>
        <p:blipFill>
          <a:blip r:embed="rId3" cstate="print"/>
          <a:srcRect/>
          <a:stretch>
            <a:fillRect/>
          </a:stretch>
        </p:blipFill>
        <p:spPr bwMode="auto">
          <a:xfrm>
            <a:off x="5670371" y="1676400"/>
            <a:ext cx="3473629" cy="2521072"/>
          </a:xfrm>
          <a:prstGeom prst="rect">
            <a:avLst/>
          </a:prstGeom>
          <a:noFill/>
        </p:spPr>
      </p:pic>
      <p:sp>
        <p:nvSpPr>
          <p:cNvPr id="6" name="Right Arrow 5"/>
          <p:cNvSpPr/>
          <p:nvPr/>
        </p:nvSpPr>
        <p:spPr>
          <a:xfrm>
            <a:off x="3810000" y="2819400"/>
            <a:ext cx="1752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886200" y="2514600"/>
            <a:ext cx="1430841" cy="369332"/>
          </a:xfrm>
          <a:prstGeom prst="rect">
            <a:avLst/>
          </a:prstGeom>
          <a:noFill/>
        </p:spPr>
        <p:txBody>
          <a:bodyPr wrap="none" rtlCol="0">
            <a:spAutoFit/>
          </a:bodyPr>
          <a:lstStyle/>
          <a:p>
            <a:r>
              <a:rPr lang="en-US" dirty="0" smtClean="0"/>
              <a:t>Presenting to</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Administrative Databases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Excel for Master Client List</a:t>
            </a:r>
          </a:p>
          <a:p>
            <a:endParaRPr lang="en-US" dirty="0" smtClean="0"/>
          </a:p>
          <a:p>
            <a:r>
              <a:rPr lang="en-US" dirty="0" smtClean="0"/>
              <a:t>Outlook for Volunteer Information List</a:t>
            </a:r>
          </a:p>
          <a:p>
            <a:endParaRPr lang="en-US" dirty="0" smtClean="0"/>
          </a:p>
          <a:p>
            <a:r>
              <a:rPr lang="en-US" dirty="0" smtClean="0"/>
              <a:t>Word Doc for Recurring Reports/Forms</a:t>
            </a:r>
          </a:p>
          <a:p>
            <a:endParaRPr lang="en-US" dirty="0" smtClean="0"/>
          </a:p>
          <a:p>
            <a:r>
              <a:rPr lang="en-US" dirty="0" err="1" smtClean="0"/>
              <a:t>Quickbooks</a:t>
            </a:r>
            <a:r>
              <a:rPr lang="en-US" dirty="0" smtClean="0"/>
              <a:t> for Financial Analysis</a:t>
            </a:r>
          </a:p>
          <a:p>
            <a:endParaRPr lang="en-US" dirty="0" smtClean="0"/>
          </a:p>
          <a:p>
            <a:r>
              <a:rPr lang="en-US" dirty="0" smtClean="0"/>
              <a:t>Google Calendar for Appointment Scheduling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sz="4000" dirty="0" smtClean="0"/>
              <a:t>Business Problem #1</a:t>
            </a:r>
            <a:endParaRPr lang="en-US" sz="4000" dirty="0"/>
          </a:p>
        </p:txBody>
      </p:sp>
      <p:sp>
        <p:nvSpPr>
          <p:cNvPr id="3" name="Content Placeholder 2"/>
          <p:cNvSpPr>
            <a:spLocks noGrp="1"/>
          </p:cNvSpPr>
          <p:nvPr>
            <p:ph idx="1"/>
          </p:nvPr>
        </p:nvSpPr>
        <p:spPr>
          <a:xfrm>
            <a:off x="152400" y="914400"/>
            <a:ext cx="8610600" cy="2133600"/>
          </a:xfrm>
        </p:spPr>
        <p:txBody>
          <a:bodyPr>
            <a:normAutofit fontScale="92500" lnSpcReduction="20000"/>
          </a:bodyPr>
          <a:lstStyle/>
          <a:p>
            <a:pPr marL="0" indent="0">
              <a:buNone/>
            </a:pPr>
            <a:r>
              <a:rPr lang="en-US" dirty="0" smtClean="0"/>
              <a:t>“</a:t>
            </a:r>
            <a:r>
              <a:rPr lang="en-US" sz="2600" dirty="0" smtClean="0"/>
              <a:t>IHNO was a start-up only a few years ago and most of our staff were never trained in business administrative tasks. Right now, one of our largest concerns is that our volunteers have to search through multiple edits of documents to find the correct one and often make mistakes. We also want to combine our scheduling system with our client payment information.”</a:t>
            </a:r>
            <a:endParaRPr lang="en-US" sz="2600" dirty="0"/>
          </a:p>
        </p:txBody>
      </p:sp>
      <p:sp>
        <p:nvSpPr>
          <p:cNvPr id="4" name="TextBox 3"/>
          <p:cNvSpPr txBox="1"/>
          <p:nvPr/>
        </p:nvSpPr>
        <p:spPr>
          <a:xfrm>
            <a:off x="152400" y="3048000"/>
            <a:ext cx="8382000" cy="3146271"/>
          </a:xfrm>
          <a:prstGeom prst="rect">
            <a:avLst/>
          </a:prstGeom>
          <a:noFill/>
        </p:spPr>
        <p:txBody>
          <a:bodyPr wrap="square" rtlCol="0">
            <a:spAutoFit/>
          </a:bodyPr>
          <a:lstStyle/>
          <a:p>
            <a:pPr>
              <a:lnSpc>
                <a:spcPct val="150000"/>
              </a:lnSpc>
            </a:pPr>
            <a:r>
              <a:rPr lang="en-US" sz="2400" b="1" dirty="0" smtClean="0"/>
              <a:t>The Root Issues</a:t>
            </a:r>
          </a:p>
          <a:p>
            <a:pPr>
              <a:lnSpc>
                <a:spcPct val="150000"/>
              </a:lnSpc>
              <a:buFont typeface="Arial" pitchFamily="34" charset="0"/>
              <a:buChar char="•"/>
            </a:pPr>
            <a:r>
              <a:rPr lang="en-US" sz="2400" dirty="0" smtClean="0"/>
              <a:t> Redundant Information</a:t>
            </a:r>
          </a:p>
          <a:p>
            <a:pPr>
              <a:lnSpc>
                <a:spcPct val="150000"/>
              </a:lnSpc>
              <a:buFont typeface="Arial" pitchFamily="34" charset="0"/>
              <a:buChar char="•"/>
            </a:pPr>
            <a:r>
              <a:rPr lang="en-US" sz="2400" dirty="0" smtClean="0"/>
              <a:t> Cluttered Desktop w/ Disconnected Formats</a:t>
            </a:r>
          </a:p>
          <a:p>
            <a:pPr>
              <a:lnSpc>
                <a:spcPct val="150000"/>
              </a:lnSpc>
              <a:buFont typeface="Arial" pitchFamily="34" charset="0"/>
              <a:buChar char="•"/>
            </a:pPr>
            <a:endParaRPr lang="en-US" sz="900" dirty="0"/>
          </a:p>
          <a:p>
            <a:pPr>
              <a:lnSpc>
                <a:spcPct val="150000"/>
              </a:lnSpc>
            </a:pPr>
            <a:r>
              <a:rPr lang="en-US" sz="2400" b="1" dirty="0" smtClean="0"/>
              <a:t>The Need</a:t>
            </a:r>
          </a:p>
          <a:p>
            <a:pPr>
              <a:lnSpc>
                <a:spcPct val="150000"/>
              </a:lnSpc>
              <a:buFont typeface="Arial" pitchFamily="34" charset="0"/>
              <a:buChar char="•"/>
            </a:pPr>
            <a:r>
              <a:rPr lang="en-US" sz="2400" dirty="0" smtClean="0"/>
              <a:t> Consolidated Data Storage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704850"/>
          </a:xfrm>
        </p:spPr>
        <p:txBody>
          <a:bodyPr>
            <a:normAutofit/>
          </a:bodyPr>
          <a:lstStyle/>
          <a:p>
            <a:r>
              <a:rPr lang="en-US" sz="4000" dirty="0" smtClean="0"/>
              <a:t>Business Problem #2</a:t>
            </a:r>
            <a:endParaRPr lang="en-US" sz="4000" dirty="0"/>
          </a:p>
        </p:txBody>
      </p:sp>
      <p:sp>
        <p:nvSpPr>
          <p:cNvPr id="3" name="Content Placeholder 2"/>
          <p:cNvSpPr>
            <a:spLocks noGrp="1"/>
          </p:cNvSpPr>
          <p:nvPr>
            <p:ph idx="1"/>
          </p:nvPr>
        </p:nvSpPr>
        <p:spPr>
          <a:xfrm>
            <a:off x="228600" y="990600"/>
            <a:ext cx="8715375" cy="2514600"/>
          </a:xfrm>
        </p:spPr>
        <p:txBody>
          <a:bodyPr>
            <a:normAutofit/>
          </a:bodyPr>
          <a:lstStyle/>
          <a:p>
            <a:pPr marL="0" indent="0">
              <a:buNone/>
            </a:pPr>
            <a:r>
              <a:rPr lang="en-US" sz="2400" dirty="0" smtClean="0"/>
              <a:t>“We’re blessed to have our volunteers – they complete 90% of our administrative tasks: answering phones, making new appointments, recording payments, etc. Most of the volunteers are older though and have never worked in a business setting, which makes the multiple formats difficult to train them on. We need a system that easily accessible and without too many bells or whistles.”</a:t>
            </a:r>
            <a:endParaRPr lang="en-US" sz="2400" dirty="0"/>
          </a:p>
        </p:txBody>
      </p:sp>
      <p:sp>
        <p:nvSpPr>
          <p:cNvPr id="4" name="TextBox 3"/>
          <p:cNvSpPr txBox="1"/>
          <p:nvPr/>
        </p:nvSpPr>
        <p:spPr>
          <a:xfrm>
            <a:off x="254000" y="3200400"/>
            <a:ext cx="9982200" cy="3000821"/>
          </a:xfrm>
          <a:prstGeom prst="rect">
            <a:avLst/>
          </a:prstGeom>
          <a:noFill/>
        </p:spPr>
        <p:txBody>
          <a:bodyPr wrap="square" rtlCol="0">
            <a:spAutoFit/>
          </a:bodyPr>
          <a:lstStyle/>
          <a:p>
            <a:pPr>
              <a:lnSpc>
                <a:spcPct val="150000"/>
              </a:lnSpc>
            </a:pPr>
            <a:r>
              <a:rPr lang="en-US" sz="2400" b="1" dirty="0" smtClean="0"/>
              <a:t>The Root Issues</a:t>
            </a:r>
          </a:p>
          <a:p>
            <a:pPr>
              <a:lnSpc>
                <a:spcPct val="150000"/>
              </a:lnSpc>
              <a:buFont typeface="Arial" pitchFamily="34" charset="0"/>
              <a:buChar char="•"/>
            </a:pPr>
            <a:r>
              <a:rPr lang="en-US" sz="2400" dirty="0" smtClean="0"/>
              <a:t> Volunteers lack computer skills</a:t>
            </a:r>
          </a:p>
          <a:p>
            <a:pPr>
              <a:lnSpc>
                <a:spcPct val="150000"/>
              </a:lnSpc>
              <a:buFont typeface="Arial" pitchFamily="34" charset="0"/>
              <a:buChar char="•"/>
            </a:pPr>
            <a:r>
              <a:rPr lang="en-US" sz="2400" dirty="0" smtClean="0"/>
              <a:t> Scattered Information confuses volunteers</a:t>
            </a:r>
          </a:p>
          <a:p>
            <a:endParaRPr lang="en-US" sz="900" b="1" dirty="0"/>
          </a:p>
          <a:p>
            <a:pPr>
              <a:lnSpc>
                <a:spcPct val="150000"/>
              </a:lnSpc>
            </a:pPr>
            <a:r>
              <a:rPr lang="en-US" sz="2400" b="1" dirty="0" smtClean="0"/>
              <a:t>The Need</a:t>
            </a:r>
          </a:p>
          <a:p>
            <a:pPr>
              <a:lnSpc>
                <a:spcPct val="150000"/>
              </a:lnSpc>
              <a:buFont typeface="Arial" pitchFamily="34" charset="0"/>
              <a:buChar char="•"/>
            </a:pPr>
            <a:r>
              <a:rPr lang="en-US" sz="2400" dirty="0" smtClean="0"/>
              <a:t>Streamline complex administrative tasks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675" y="0"/>
            <a:ext cx="8229600" cy="838200"/>
          </a:xfrm>
        </p:spPr>
        <p:txBody>
          <a:bodyPr>
            <a:normAutofit/>
          </a:bodyPr>
          <a:lstStyle/>
          <a:p>
            <a:r>
              <a:rPr lang="en-US" sz="4000" dirty="0" smtClean="0"/>
              <a:t>Business Problem #3</a:t>
            </a:r>
            <a:endParaRPr lang="en-US" sz="4000" dirty="0"/>
          </a:p>
        </p:txBody>
      </p:sp>
      <p:sp>
        <p:nvSpPr>
          <p:cNvPr id="3" name="Content Placeholder 2"/>
          <p:cNvSpPr>
            <a:spLocks noGrp="1"/>
          </p:cNvSpPr>
          <p:nvPr>
            <p:ph idx="1"/>
          </p:nvPr>
        </p:nvSpPr>
        <p:spPr>
          <a:xfrm>
            <a:off x="304800" y="1066800"/>
            <a:ext cx="8610600" cy="2057400"/>
          </a:xfrm>
        </p:spPr>
        <p:txBody>
          <a:bodyPr>
            <a:normAutofit/>
          </a:bodyPr>
          <a:lstStyle/>
          <a:p>
            <a:pPr marL="0" indent="0">
              <a:buNone/>
            </a:pPr>
            <a:r>
              <a:rPr lang="en-US" sz="2400" dirty="0" smtClean="0"/>
              <a:t>Our greatest difficultly with data storage and filing is how quickly our volunteers come and go. The average time we have a volunteer is maybe a month, so we can’t spend too much time discussing the ins and outs of the entire desktop.”</a:t>
            </a:r>
            <a:endParaRPr lang="en-US" sz="2400" dirty="0"/>
          </a:p>
        </p:txBody>
      </p:sp>
      <p:sp>
        <p:nvSpPr>
          <p:cNvPr id="4" name="TextBox 3"/>
          <p:cNvSpPr txBox="1"/>
          <p:nvPr/>
        </p:nvSpPr>
        <p:spPr>
          <a:xfrm>
            <a:off x="304800" y="3107267"/>
            <a:ext cx="8791575" cy="3070071"/>
          </a:xfrm>
          <a:prstGeom prst="rect">
            <a:avLst/>
          </a:prstGeom>
          <a:noFill/>
        </p:spPr>
        <p:txBody>
          <a:bodyPr wrap="square" rtlCol="0">
            <a:spAutoFit/>
          </a:bodyPr>
          <a:lstStyle/>
          <a:p>
            <a:pPr>
              <a:lnSpc>
                <a:spcPct val="150000"/>
              </a:lnSpc>
            </a:pPr>
            <a:r>
              <a:rPr lang="en-US" sz="2400" b="1" dirty="0" smtClean="0"/>
              <a:t>The Root Issues</a:t>
            </a:r>
          </a:p>
          <a:p>
            <a:pPr>
              <a:lnSpc>
                <a:spcPct val="150000"/>
              </a:lnSpc>
              <a:buFont typeface="Arial" pitchFamily="34" charset="0"/>
              <a:buChar char="•"/>
            </a:pPr>
            <a:r>
              <a:rPr lang="en-US" sz="2400" dirty="0" smtClean="0"/>
              <a:t> Unsecure Information</a:t>
            </a:r>
          </a:p>
          <a:p>
            <a:pPr>
              <a:lnSpc>
                <a:spcPct val="150000"/>
              </a:lnSpc>
              <a:buFont typeface="Arial" pitchFamily="34" charset="0"/>
              <a:buChar char="•"/>
            </a:pPr>
            <a:r>
              <a:rPr lang="en-US" sz="2400" dirty="0" smtClean="0"/>
              <a:t> Constant Training/Retraining</a:t>
            </a:r>
          </a:p>
          <a:p>
            <a:pPr>
              <a:lnSpc>
                <a:spcPct val="150000"/>
              </a:lnSpc>
              <a:buFont typeface="Arial" pitchFamily="34" charset="0"/>
              <a:buChar char="•"/>
            </a:pPr>
            <a:endParaRPr lang="en-US" sz="900" dirty="0"/>
          </a:p>
          <a:p>
            <a:pPr>
              <a:lnSpc>
                <a:spcPct val="150000"/>
              </a:lnSpc>
            </a:pPr>
            <a:r>
              <a:rPr lang="en-US" sz="2400" b="1" dirty="0" smtClean="0"/>
              <a:t>The Needs</a:t>
            </a:r>
          </a:p>
          <a:p>
            <a:pPr>
              <a:lnSpc>
                <a:spcPct val="150000"/>
              </a:lnSpc>
              <a:buFont typeface="Arial" pitchFamily="34" charset="0"/>
              <a:buChar char="•"/>
            </a:pPr>
            <a:r>
              <a:rPr lang="en-US" sz="2400" dirty="0" smtClean="0"/>
              <a:t> Consistent, Easy-to-Use Formats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24000"/>
            <a:ext cx="8839200" cy="1384995"/>
          </a:xfrm>
          <a:prstGeom prst="rect">
            <a:avLst/>
          </a:prstGeom>
          <a:noFill/>
        </p:spPr>
        <p:txBody>
          <a:bodyPr wrap="square" rtlCol="0">
            <a:spAutoFit/>
          </a:bodyPr>
          <a:lstStyle/>
          <a:p>
            <a:pPr lvl="1" algn="ctr">
              <a:buNone/>
            </a:pPr>
            <a:r>
              <a:rPr lang="en-US" sz="2800" b="1" dirty="0" smtClean="0"/>
              <a:t>In response to your questionnaire, we have created an accessible, comprehensive database to launch IHNO into business efficiency and success!</a:t>
            </a:r>
            <a:endParaRPr lang="en-US" sz="2800" b="1" dirty="0"/>
          </a:p>
        </p:txBody>
      </p:sp>
      <p:sp>
        <p:nvSpPr>
          <p:cNvPr id="6" name="TextBox 5"/>
          <p:cNvSpPr txBox="1"/>
          <p:nvPr/>
        </p:nvSpPr>
        <p:spPr>
          <a:xfrm>
            <a:off x="1676400" y="3886200"/>
            <a:ext cx="4800600" cy="923330"/>
          </a:xfrm>
          <a:prstGeom prst="rect">
            <a:avLst/>
          </a:prstGeom>
          <a:noFill/>
        </p:spPr>
        <p:txBody>
          <a:bodyPr wrap="square" rtlCol="0">
            <a:spAutoFit/>
          </a:bodyPr>
          <a:lstStyle/>
          <a:p>
            <a:pPr algn="ctr"/>
            <a:endParaRPr lang="en-US" dirty="0" smtClean="0">
              <a:hlinkClick r:id="rId2"/>
            </a:endParaRPr>
          </a:p>
          <a:p>
            <a:pPr algn="ctr"/>
            <a:r>
              <a:rPr lang="en-US" b="1" u="sng" dirty="0" smtClean="0">
                <a:hlinkClick r:id="rId2"/>
              </a:rPr>
              <a:t>Group Web-site</a:t>
            </a:r>
            <a:endParaRPr lang="en-US" b="1" u="sng" dirty="0">
              <a:hlinkClick r:id="rId2"/>
            </a:endParaRPr>
          </a:p>
          <a:p>
            <a:pPr algn="ctr"/>
            <a:r>
              <a:rPr lang="en-US" dirty="0" smtClean="0">
                <a:hlinkClick r:id="rId2"/>
              </a:rPr>
              <a:t>http://www.mgs351a18.weebly.com</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318</Words>
  <Application>Microsoft Office PowerPoint</Application>
  <PresentationFormat>On-screen Show (4:3)</PresentationFormat>
  <Paragraphs>44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Black</vt:lpstr>
      <vt:lpstr>Calibri</vt:lpstr>
      <vt:lpstr>Office Theme</vt:lpstr>
      <vt:lpstr>On The Rise </vt:lpstr>
      <vt:lpstr>Current Administrative Databases</vt:lpstr>
      <vt:lpstr>Business Problem #1</vt:lpstr>
      <vt:lpstr>Business Problem #2</vt:lpstr>
      <vt:lpstr>Business Problem #3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The Rise</dc:title>
  <dc:creator>lauren</dc:creator>
  <cp:lastModifiedBy>Zhao, Yifan</cp:lastModifiedBy>
  <cp:revision>13</cp:revision>
  <dcterms:created xsi:type="dcterms:W3CDTF">2016-12-09T21:41:03Z</dcterms:created>
  <dcterms:modified xsi:type="dcterms:W3CDTF">2016-12-10T15:57:42Z</dcterms:modified>
</cp:coreProperties>
</file>